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0" r:id="rId3"/>
    <p:sldId id="267" r:id="rId4"/>
    <p:sldId id="268" r:id="rId5"/>
    <p:sldId id="305" r:id="rId6"/>
    <p:sldId id="306" r:id="rId7"/>
    <p:sldId id="293" r:id="rId8"/>
    <p:sldId id="294" r:id="rId9"/>
    <p:sldId id="270" r:id="rId10"/>
    <p:sldId id="303" r:id="rId11"/>
    <p:sldId id="271" r:id="rId12"/>
    <p:sldId id="286" r:id="rId13"/>
    <p:sldId id="291" r:id="rId14"/>
    <p:sldId id="272" r:id="rId15"/>
    <p:sldId id="307" r:id="rId16"/>
    <p:sldId id="309" r:id="rId17"/>
    <p:sldId id="308" r:id="rId18"/>
    <p:sldId id="273" r:id="rId19"/>
    <p:sldId id="274" r:id="rId20"/>
    <p:sldId id="275" r:id="rId21"/>
    <p:sldId id="276" r:id="rId22"/>
    <p:sldId id="295" r:id="rId23"/>
    <p:sldId id="277" r:id="rId24"/>
    <p:sldId id="278" r:id="rId25"/>
    <p:sldId id="279" r:id="rId26"/>
    <p:sldId id="280" r:id="rId27"/>
    <p:sldId id="310" r:id="rId28"/>
    <p:sldId id="282" r:id="rId29"/>
    <p:sldId id="283" r:id="rId30"/>
    <p:sldId id="296" r:id="rId31"/>
    <p:sldId id="311" r:id="rId32"/>
    <p:sldId id="312" r:id="rId33"/>
    <p:sldId id="284" r:id="rId34"/>
    <p:sldId id="300" r:id="rId35"/>
    <p:sldId id="285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 vertBarState="maximized">
    <p:restoredLeft sz="22837" autoAdjust="0"/>
    <p:restoredTop sz="94458" autoAdjust="0"/>
  </p:normalViewPr>
  <p:slideViewPr>
    <p:cSldViewPr>
      <p:cViewPr varScale="1">
        <p:scale>
          <a:sx n="95" d="100"/>
          <a:sy n="95" d="100"/>
        </p:scale>
        <p:origin x="-90" y="-282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884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2425" y="498475"/>
            <a:ext cx="6610350" cy="495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243840" y="255770"/>
            <a:ext cx="6827520" cy="2213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47873" rIns="0" bIns="47873">
            <a:spAutoFit/>
          </a:bodyPr>
          <a:lstStyle/>
          <a:p>
            <a:pPr>
              <a:spcBef>
                <a:spcPct val="50000"/>
              </a:spcBef>
              <a:tabLst>
                <a:tab pos="6702278" algn="r"/>
              </a:tabLst>
            </a:pPr>
            <a:r>
              <a:rPr lang="en-US" sz="800" b="1" dirty="0" smtClean="0">
                <a:solidFill>
                  <a:schemeClr val="tx1"/>
                </a:solidFill>
              </a:rPr>
              <a:t>Class </a:t>
            </a:r>
            <a:r>
              <a:rPr lang="en-US" sz="800" b="1" dirty="0">
                <a:solidFill>
                  <a:schemeClr val="tx1"/>
                </a:solidFill>
              </a:rPr>
              <a:t>Notes	Module </a:t>
            </a:r>
            <a:r>
              <a:rPr lang="en-US" sz="800" b="1" dirty="0" smtClean="0">
                <a:solidFill>
                  <a:schemeClr val="tx1"/>
                </a:solidFill>
              </a:rPr>
              <a:t>2: Custom </a:t>
            </a:r>
            <a:r>
              <a:rPr lang="en-US" sz="800" b="1" dirty="0">
                <a:solidFill>
                  <a:schemeClr val="tx1"/>
                </a:solidFill>
              </a:rPr>
              <a:t>Reporting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243840" y="9215906"/>
            <a:ext cx="6827520" cy="221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47873" rIns="0" bIns="47873">
            <a:spAutoFit/>
          </a:bodyPr>
          <a:lstStyle/>
          <a:p>
            <a:pPr>
              <a:spcBef>
                <a:spcPct val="50000"/>
              </a:spcBef>
              <a:tabLst>
                <a:tab pos="6702278" algn="r"/>
              </a:tabLst>
            </a:pPr>
            <a:r>
              <a:rPr lang="en-US" sz="800" dirty="0" smtClean="0">
                <a:solidFill>
                  <a:schemeClr val="tx1"/>
                </a:solidFill>
              </a:rPr>
              <a:t>Guardium 7.0</a:t>
            </a:r>
            <a:r>
              <a:rPr lang="en-US" sz="800" dirty="0">
                <a:solidFill>
                  <a:schemeClr val="tx1"/>
                </a:solidFill>
              </a:rPr>
              <a:t>	</a:t>
            </a:r>
            <a:fld id="{4CF38259-312A-4A4C-B8E9-494D6C0AEFBA}" type="slidenum">
              <a:rPr lang="en-US" sz="800">
                <a:solidFill>
                  <a:schemeClr val="tx1"/>
                </a:solidFill>
              </a:rPr>
              <a:pPr>
                <a:spcBef>
                  <a:spcPct val="50000"/>
                </a:spcBef>
                <a:tabLst>
                  <a:tab pos="6702278" algn="r"/>
                </a:tabLst>
              </a:p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5120" y="5767935"/>
            <a:ext cx="6583680" cy="30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243840" y="5744980"/>
            <a:ext cx="6746240" cy="3069236"/>
            <a:chOff x="144" y="3456"/>
            <a:chExt cx="3984" cy="1872"/>
          </a:xfrm>
        </p:grpSpPr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144" y="3456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144" y="3600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144" y="3744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144" y="3888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144" y="4032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>
              <a:off x="144" y="4176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>
              <a:off x="144" y="4320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144" y="4464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144" y="4608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>
              <a:off x="144" y="4752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>
              <a:off x="144" y="4896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>
              <a:off x="144" y="5040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42"/>
            <p:cNvSpPr>
              <a:spLocks noChangeShapeType="1"/>
            </p:cNvSpPr>
            <p:nvPr/>
          </p:nvSpPr>
          <p:spPr bwMode="auto">
            <a:xfrm>
              <a:off x="144" y="5184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>
              <a:off x="144" y="5328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itle 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DB9BF0-5695-45D0-AAC8-8761DD774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24576F-63DD-43B1-A081-DBB9C41EF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477000"/>
            <a:ext cx="1676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6477000"/>
            <a:ext cx="609600" cy="381000"/>
          </a:xfrm>
        </p:spPr>
        <p:txBody>
          <a:bodyPr/>
          <a:lstStyle>
            <a:lvl1pPr>
              <a:defRPr/>
            </a:lvl1pPr>
          </a:lstStyle>
          <a:p>
            <a:fld id="{C184C0EF-9974-4092-A0DC-31BB71CD0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47857B-277A-43E8-8C78-F2F53ACE9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1B84CF-C8FA-4454-BE40-CC8B4A3CD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110DE-2234-4789-B9F2-FA1663CBB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DB7D8F-6589-4F1D-9B5C-039E3421B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14913-C33D-44EB-A8C0-4E093C48F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68FA39-ABB0-44A3-846E-8E4DF9EEF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828341-0C42-426F-B868-6CC016E84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412927-0C56-4EBC-A8EC-7F70EFDEF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ottom 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-496888" y="-690563"/>
            <a:ext cx="1379538" cy="1379538"/>
          </a:xfrm>
          <a:prstGeom prst="ellipse">
            <a:avLst/>
          </a:prstGeom>
          <a:noFill/>
          <a:ln w="12700">
            <a:solidFill>
              <a:srgbClr val="A6B05E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323850" y="230188"/>
            <a:ext cx="822325" cy="822325"/>
          </a:xfrm>
          <a:prstGeom prst="ellipse">
            <a:avLst/>
          </a:prstGeom>
          <a:noFill/>
          <a:ln w="6350">
            <a:solidFill>
              <a:srgbClr val="00186C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349250" y="844550"/>
            <a:ext cx="334963" cy="334963"/>
          </a:xfrm>
          <a:prstGeom prst="ellipse">
            <a:avLst/>
          </a:prstGeom>
          <a:noFill/>
          <a:ln w="12700">
            <a:solidFill>
              <a:srgbClr val="A6B05E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77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7BB3DA1E-79A3-4C25-9864-973E6EE277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438400" y="1733550"/>
            <a:ext cx="64770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0" dirty="0" smtClean="0">
                <a:solidFill>
                  <a:schemeClr val="tx1"/>
                </a:solidFill>
                <a:latin typeface="Arial Narrow" pitchFamily="1" charset="0"/>
              </a:rPr>
              <a:t>Custom </a:t>
            </a:r>
            <a:r>
              <a:rPr lang="en-US" b="0" dirty="0">
                <a:solidFill>
                  <a:schemeClr val="tx1"/>
                </a:solidFill>
                <a:latin typeface="Arial Narrow" pitchFamily="1" charset="0"/>
              </a:rPr>
              <a:t>Reporting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165975" y="4800600"/>
            <a:ext cx="1912938" cy="195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r" eaLnBrk="0" hangingPunct="0"/>
            <a:endParaRPr lang="en-US" sz="1400" b="1">
              <a:solidFill>
                <a:schemeClr val="bg1"/>
              </a:solidFill>
              <a:latin typeface="Arial Narrow" pitchFamily="1" charset="0"/>
              <a:cs typeface="Tahoma" charset="0"/>
            </a:endParaRPr>
          </a:p>
          <a:p>
            <a:pPr algn="r" eaLnBrk="0" hangingPunct="0"/>
            <a:endParaRPr lang="en-US" sz="1400" b="1">
              <a:solidFill>
                <a:schemeClr val="bg1"/>
              </a:solidFill>
              <a:latin typeface="Arial Narrow" pitchFamily="1" charset="0"/>
              <a:cs typeface="Tahoma" charset="0"/>
            </a:endParaRPr>
          </a:p>
          <a:p>
            <a:pPr algn="r" eaLnBrk="0" hangingPunct="0"/>
            <a:endParaRPr lang="en-US" sz="1000">
              <a:solidFill>
                <a:schemeClr val="bg1"/>
              </a:solidFill>
              <a:latin typeface="Arial Narrow" pitchFamily="1" charset="0"/>
              <a:cs typeface="Tahoma" charset="0"/>
            </a:endParaRPr>
          </a:p>
          <a:p>
            <a:pPr algn="r" eaLnBrk="0" hangingPunct="0"/>
            <a:r>
              <a:rPr lang="en-US" sz="1400">
                <a:solidFill>
                  <a:schemeClr val="tx1"/>
                </a:solidFill>
                <a:latin typeface="Arial Narrow" pitchFamily="1" charset="0"/>
                <a:cs typeface="Tahoma" charset="0"/>
              </a:rPr>
              <a:t>Guardium, Inc.</a:t>
            </a:r>
          </a:p>
          <a:p>
            <a:pPr algn="r" eaLnBrk="0" hangingPunct="0"/>
            <a:r>
              <a:rPr lang="en-US" sz="1400">
                <a:solidFill>
                  <a:schemeClr val="tx1"/>
                </a:solidFill>
                <a:latin typeface="Arial Narrow" pitchFamily="1" charset="0"/>
                <a:cs typeface="Tahoma" charset="0"/>
              </a:rPr>
              <a:t>230 Third Avenue</a:t>
            </a:r>
          </a:p>
          <a:p>
            <a:pPr algn="r" eaLnBrk="0" hangingPunct="0"/>
            <a:r>
              <a:rPr lang="en-US" sz="1400">
                <a:solidFill>
                  <a:schemeClr val="tx1"/>
                </a:solidFill>
                <a:latin typeface="Arial Narrow" pitchFamily="1" charset="0"/>
                <a:cs typeface="Tahoma" charset="0"/>
              </a:rPr>
              <a:t>Waltham,  MA  02451</a:t>
            </a:r>
          </a:p>
          <a:p>
            <a:pPr algn="r" eaLnBrk="0" hangingPunct="0"/>
            <a:r>
              <a:rPr lang="en-US" sz="1400">
                <a:solidFill>
                  <a:schemeClr val="tx1"/>
                </a:solidFill>
                <a:latin typeface="Arial Narrow" pitchFamily="1" charset="0"/>
                <a:cs typeface="Tahoma" charset="0"/>
              </a:rPr>
              <a:t>USA</a:t>
            </a:r>
          </a:p>
          <a:p>
            <a:pPr algn="r" eaLnBrk="0" hangingPunct="0"/>
            <a:endParaRPr lang="en-US" sz="1400">
              <a:solidFill>
                <a:schemeClr val="tx1"/>
              </a:solidFill>
              <a:latin typeface="Arial Narrow" pitchFamily="1" charset="0"/>
              <a:cs typeface="Tahoma" charset="0"/>
            </a:endParaRPr>
          </a:p>
          <a:p>
            <a:pPr algn="r" eaLnBrk="0" hangingPunct="0"/>
            <a:r>
              <a:rPr lang="en-US" sz="1400">
                <a:solidFill>
                  <a:schemeClr val="bg1"/>
                </a:solidFill>
                <a:latin typeface="Arial Narrow" pitchFamily="1" charset="0"/>
                <a:cs typeface="Tahoma" charset="0"/>
              </a:rPr>
              <a:t>www.guardium.com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3EC-9EE2-43E1-AEBB-865C006CF203}" type="slidenum">
              <a:rPr lang="en-US"/>
              <a:pPr/>
              <a:t>10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51775" cy="1146175"/>
          </a:xfrm>
          <a:noFill/>
          <a:ln/>
        </p:spPr>
        <p:txBody>
          <a:bodyPr lIns="90000" tIns="46800" rIns="90000" bIns="4680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Data Access Domain Entity Hierarchy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657600" y="5181600"/>
            <a:ext cx="502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Each object may contain these entities.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295400" y="1219200"/>
            <a:ext cx="655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There are six levels in the entity hierarchy for this domain.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762000" y="1828800"/>
            <a:ext cx="381000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r>
              <a:rPr lang="en-US" sz="1400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endParaRPr lang="en-US" sz="1400" b="1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r>
              <a:rPr lang="en-US" sz="1400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endParaRPr lang="en-US" sz="1400" b="1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r>
              <a:rPr lang="en-US" sz="1400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endParaRPr lang="en-US" sz="1400" b="1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endParaRPr lang="en-US" sz="1400" b="1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r>
              <a:rPr lang="en-US" sz="1400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r>
              <a:rPr lang="en-US" sz="1400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endParaRPr lang="en-US" sz="1400" b="1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endParaRPr lang="en-US" sz="1400" b="1">
              <a:solidFill>
                <a:schemeClr val="tx1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FontTx/>
              <a:buAutoNum type="arabicPeriod"/>
            </a:pPr>
            <a:r>
              <a:rPr lang="en-US" sz="1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>
            <a:off x="1066800" y="2514600"/>
            <a:ext cx="2438400" cy="1447800"/>
          </a:xfrm>
          <a:prstGeom prst="bracePair">
            <a:avLst>
              <a:gd name="adj" fmla="val 8333"/>
            </a:avLst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1143000" y="4724400"/>
            <a:ext cx="2362200" cy="1066800"/>
          </a:xfrm>
          <a:prstGeom prst="bracePair">
            <a:avLst>
              <a:gd name="adj" fmla="val 8333"/>
            </a:avLst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1611313" cy="41148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5029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Each client/server connection has one or more sessions.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Each session has one or more requests.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3657600" y="3124200"/>
            <a:ext cx="502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Each request has some combination of these entities.</a:t>
            </a: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3657600" y="4038600"/>
            <a:ext cx="44196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Each request may contain commands.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Each command may contain objects.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DEEAD-CC41-4A01-8EF1-C835DE5ED294}" type="slidenum">
              <a:rPr lang="en-US"/>
              <a:pPr/>
              <a:t>11</a:t>
            </a:fld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Main Entity Determines…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a record in the report represents</a:t>
            </a:r>
          </a:p>
          <a:p>
            <a:endParaRPr lang="en-GB"/>
          </a:p>
          <a:p>
            <a:r>
              <a:rPr lang="en-GB"/>
              <a:t>What the query counts</a:t>
            </a:r>
          </a:p>
          <a:p>
            <a:endParaRPr lang="en-GB"/>
          </a:p>
          <a:p>
            <a:r>
              <a:rPr lang="en-GB"/>
              <a:t>What attribute values and aggregates (Count, Minimum, Maximum, Average) will be available</a:t>
            </a:r>
          </a:p>
          <a:p>
            <a:endParaRPr lang="en-GB"/>
          </a:p>
          <a:p>
            <a:r>
              <a:rPr lang="en-GB"/>
              <a:t>What drill downs are available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99A6CC-1B3A-4134-81E5-347B9ECBDCE2}" type="slidenum">
              <a:rPr lang="en-US"/>
              <a:pPr/>
              <a:t>12</a:t>
            </a:fld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Begin a Query Definition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/>
              <a:t>1.	Navigate to the Custom Reports application: </a:t>
            </a:r>
          </a:p>
          <a:p>
            <a:pPr marL="914400" lvl="1" indent="-457200"/>
            <a:r>
              <a:rPr lang="en-US" dirty="0"/>
              <a:t>Click the </a:t>
            </a:r>
            <a:r>
              <a:rPr lang="en-US" dirty="0" smtClean="0"/>
              <a:t>Monitor/Audit tab</a:t>
            </a:r>
            <a:r>
              <a:rPr lang="en-US" dirty="0"/>
              <a:t>.</a:t>
            </a:r>
          </a:p>
          <a:p>
            <a:pPr marL="914400" lvl="1" indent="-457200"/>
            <a:r>
              <a:rPr lang="en-US" dirty="0"/>
              <a:t>Click the </a:t>
            </a:r>
            <a:r>
              <a:rPr lang="en-US" dirty="0" smtClean="0"/>
              <a:t>Build Reports </a:t>
            </a:r>
            <a:r>
              <a:rPr lang="en-US" dirty="0"/>
              <a:t>tab.</a:t>
            </a:r>
            <a:endParaRPr lang="en-US" b="1" dirty="0"/>
          </a:p>
          <a:p>
            <a:pPr marL="457200" indent="-457200">
              <a:buFontTx/>
              <a:buNone/>
            </a:pPr>
            <a:r>
              <a:rPr lang="en-US" dirty="0"/>
              <a:t>2.	Click </a:t>
            </a:r>
            <a:r>
              <a:rPr lang="en-US" i="1" dirty="0"/>
              <a:t>Track data access</a:t>
            </a:r>
            <a:r>
              <a:rPr lang="en-US" dirty="0"/>
              <a:t> to open the Query Finder:</a:t>
            </a:r>
          </a:p>
          <a:p>
            <a:pPr marL="457200" indent="-457200">
              <a:buFontTx/>
              <a:buNone/>
            </a:pPr>
            <a:endParaRPr lang="en-US" dirty="0"/>
          </a:p>
          <a:p>
            <a:pPr marL="457200" indent="-457200">
              <a:buFontTx/>
              <a:buNone/>
            </a:pPr>
            <a:endParaRPr lang="en-US" dirty="0"/>
          </a:p>
          <a:p>
            <a:pPr marL="457200" indent="-457200">
              <a:buFontTx/>
              <a:buNone/>
            </a:pPr>
            <a:endParaRPr lang="en-US" dirty="0"/>
          </a:p>
          <a:p>
            <a:pPr marL="457200" indent="-457200">
              <a:buFontTx/>
              <a:buNone/>
            </a:pPr>
            <a:endParaRPr lang="en-US" dirty="0"/>
          </a:p>
          <a:p>
            <a:pPr marL="457200" indent="-457200">
              <a:buFontTx/>
              <a:buNone/>
            </a:pPr>
            <a:endParaRPr lang="en-US" dirty="0"/>
          </a:p>
          <a:p>
            <a:pPr marL="457200" indent="-457200">
              <a:buFontTx/>
              <a:buNone/>
            </a:pPr>
            <a:r>
              <a:rPr lang="en-US" dirty="0"/>
              <a:t>3.	Click the New button to define a new query. </a:t>
            </a:r>
            <a:endParaRPr lang="en-GB" dirty="0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411003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72E6A-A1CC-4293-89ED-3F8037EF2621}" type="slidenum">
              <a:rPr lang="en-US"/>
              <a:pPr/>
              <a:t>13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Name the Query </a:t>
            </a:r>
            <a:br>
              <a:rPr lang="en-GB"/>
            </a:br>
            <a:r>
              <a:rPr lang="en-GB"/>
              <a:t>and Select the Main Entity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505200"/>
            <a:ext cx="6400800" cy="16002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/>
              <a:t>1.	Enter a query name.</a:t>
            </a:r>
          </a:p>
          <a:p>
            <a:pPr marL="457200" indent="-457200">
              <a:buFontTx/>
              <a:buNone/>
            </a:pPr>
            <a:r>
              <a:rPr lang="en-US" dirty="0"/>
              <a:t>2.	Select Command from the Main Entity list.</a:t>
            </a:r>
          </a:p>
          <a:p>
            <a:pPr marL="457200" indent="-457200">
              <a:buFontTx/>
              <a:buNone/>
            </a:pPr>
            <a:r>
              <a:rPr lang="en-US" dirty="0"/>
              <a:t>3.	Click the Next button. </a:t>
            </a:r>
            <a:endParaRPr lang="en-GB" dirty="0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81200"/>
            <a:ext cx="30607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53518-BD5C-44AB-BE2B-CB039CAF5438}" type="slidenum">
              <a:rPr lang="en-US"/>
              <a:pPr/>
              <a:t>14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Query Definition Panel</a:t>
            </a:r>
            <a:endParaRPr lang="en-US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24071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53518-BD5C-44AB-BE2B-CB039CAF5438}" type="slidenum">
              <a:rPr lang="en-US"/>
              <a:pPr/>
              <a:t>15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Fields to Be Listed</a:t>
            </a:r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84201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192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Client/Server entity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fields to the Query Fields list.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lang="en-US" sz="1600" kern="0" baseline="0" dirty="0" smtClean="0">
                <a:solidFill>
                  <a:schemeClr val="tx1"/>
                </a:solidFill>
                <a:latin typeface="+mn-lt"/>
              </a:rPr>
              <a:t>Then add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 SQL Verb field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Command entity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(not shown)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53518-BD5C-44AB-BE2B-CB039CAF5438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a Query Condition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192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SQL Verb to the Query Conditions list.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IN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 from the list of Operators.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lang="en-US" sz="1600" kern="0" baseline="0" dirty="0" smtClean="0">
                <a:solidFill>
                  <a:schemeClr val="tx1"/>
                </a:solidFill>
                <a:latin typeface="+mn-lt"/>
              </a:rPr>
              <a:t>Select DML Commands from the list of groups.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259763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53518-BD5C-44AB-BE2B-CB039CAF5438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Generate the Report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3124200"/>
            <a:ext cx="762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Save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button to save the query definition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Generate Tabular button to define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default tabular report based on this query.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AutoNum type="arabicPeriod"/>
              <a:tabLst/>
              <a:defRPr/>
            </a:pPr>
            <a:r>
              <a:rPr lang="en-US" sz="1600" kern="0" baseline="0" dirty="0" smtClean="0">
                <a:solidFill>
                  <a:schemeClr val="tx1"/>
                </a:solidFill>
                <a:latin typeface="+mn-lt"/>
              </a:rPr>
              <a:t>Click the Add to My New Reports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 button to add the report to the default layout page for new reports.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74596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395922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338BAD-3EDA-442B-B277-B0158AC17FC4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31188" cy="1144588"/>
          </a:xfrm>
          <a:ln/>
        </p:spPr>
        <p:txBody>
          <a:bodyPr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The Results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876800" y="1600200"/>
            <a:ext cx="2590800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Drill down to display the Command Details report for the Insert commands…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4419600" y="2514600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505200"/>
            <a:ext cx="47894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5943600" y="2590800"/>
            <a:ext cx="457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9906-E9F4-40F8-98DD-F1C05FF453A9}" type="slidenum">
              <a:rPr lang="en-US"/>
              <a:pPr/>
              <a:t>19</a:t>
            </a:fld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Guardium </a:t>
            </a:r>
            <a:r>
              <a:rPr lang="en-GB" dirty="0"/>
              <a:t>Reports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Define a Query</a:t>
            </a:r>
          </a:p>
          <a:p>
            <a:r>
              <a:rPr lang="en-GB"/>
              <a:t>Create a Tabular Report</a:t>
            </a:r>
          </a:p>
          <a:p>
            <a:r>
              <a:rPr lang="en-GB"/>
              <a:t>Create Graphical Report</a:t>
            </a:r>
          </a:p>
          <a:p>
            <a:r>
              <a:rPr lang="en-GB"/>
              <a:t>Viewing The Results</a:t>
            </a:r>
          </a:p>
          <a:p>
            <a:r>
              <a:rPr lang="en-GB"/>
              <a:t>Download The Result</a:t>
            </a:r>
          </a:p>
          <a:p>
            <a:r>
              <a:rPr lang="en-GB"/>
              <a:t>Drill Downs</a:t>
            </a:r>
          </a:p>
          <a:p>
            <a:r>
              <a:rPr lang="en-GB"/>
              <a:t>Aliases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4902200" y="1700213"/>
          <a:ext cx="3529013" cy="1985962"/>
        </p:xfrm>
        <a:graphic>
          <a:graphicData uri="http://schemas.openxmlformats.org/presentationml/2006/ole">
            <p:oleObj spid="_x0000_s86019" r:id="rId4" imgW="3562200" imgH="1971720" progId="MSGraph.Chart.8">
              <p:embed/>
            </p:oleObj>
          </a:graphicData>
        </a:graphic>
      </p:graphicFrame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1663" y="2516188"/>
            <a:ext cx="4076700" cy="3430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61A7C-E9E8-4C26-AD51-2B87C07D8AEB}" type="slidenum">
              <a:rPr lang="en-US"/>
              <a:pPr/>
              <a:t>2</a:t>
            </a:fld>
            <a:endParaRPr lang="en-US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2895600"/>
            <a:ext cx="4076700" cy="3430588"/>
          </a:xfrm>
          <a:prstGeom prst="rect">
            <a:avLst/>
          </a:prstGeom>
          <a:noFill/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Custom Reporting Topics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Process Overview – Three Steps to Create Reports</a:t>
            </a:r>
          </a:p>
          <a:p>
            <a:r>
              <a:rPr lang="en-GB"/>
              <a:t>About Data Domains</a:t>
            </a:r>
          </a:p>
          <a:p>
            <a:r>
              <a:rPr lang="en-GB"/>
              <a:t>Creating a Query</a:t>
            </a:r>
          </a:p>
          <a:p>
            <a:r>
              <a:rPr lang="en-GB"/>
              <a:t>Creating a Report Based on a Query</a:t>
            </a:r>
          </a:p>
          <a:p>
            <a:r>
              <a:rPr lang="en-GB"/>
              <a:t>Placing a Report on a Portal Page</a:t>
            </a:r>
          </a:p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0181B-2A90-4C3D-B780-0A91D587C68C}" type="slidenum">
              <a:rPr lang="en-US"/>
              <a:pPr/>
              <a:t>20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Tabular Report Results</a:t>
            </a:r>
            <a:endParaRPr lang="en-US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4" y="1828800"/>
            <a:ext cx="8701086" cy="283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26F9A-15F8-410B-90AA-1647DCD34146}" type="slidenum">
              <a:rPr lang="en-US"/>
              <a:pPr/>
              <a:t>21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1188" cy="1144587"/>
          </a:xfrm>
          <a:ln/>
        </p:spPr>
        <p:txBody>
          <a:bodyPr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Graphical Report Results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1036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76406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DC9AE-0010-47B4-8997-21958105D96D}" type="slidenum">
              <a:rPr lang="en-US"/>
              <a:pPr/>
              <a:t>22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1188" cy="1144587"/>
          </a:xfrm>
          <a:ln/>
        </p:spPr>
        <p:txBody>
          <a:bodyPr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Displaying Tree Maps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352800"/>
            <a:ext cx="55118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5257800" y="2667000"/>
            <a:ext cx="381000" cy="609600"/>
          </a:xfrm>
          <a:prstGeom prst="ellips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E14B7-3B0F-46B9-94C0-F791EC270DF8}" type="slidenum">
              <a:rPr lang="en-US"/>
              <a:pPr/>
              <a:t>23</a:t>
            </a:fld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Define A Report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Report Title</a:t>
            </a:r>
          </a:p>
          <a:p>
            <a:r>
              <a:rPr lang="en-GB"/>
              <a:t>Column Titles</a:t>
            </a:r>
          </a:p>
          <a:p>
            <a:r>
              <a:rPr lang="en-GB"/>
              <a:t>Parameters</a:t>
            </a:r>
          </a:p>
          <a:p>
            <a:r>
              <a:rPr lang="en-GB"/>
              <a:t>Tabular / Graphical</a:t>
            </a:r>
          </a:p>
          <a:p>
            <a:r>
              <a:rPr lang="en-GB"/>
              <a:t>Monitor</a:t>
            </a:r>
          </a:p>
          <a:p>
            <a:r>
              <a:rPr lang="en-GB"/>
              <a:t>Refresh Rate</a:t>
            </a:r>
          </a:p>
          <a:p>
            <a:r>
              <a:rPr lang="en-GB"/>
              <a:t>Chart Type and Presentation Parameters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491AC-15A9-4977-B438-752D33C4959C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Components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95800" cy="4648200"/>
          </a:xfrm>
        </p:spPr>
        <p:txBody>
          <a:bodyPr/>
          <a:lstStyle/>
          <a:p>
            <a:r>
              <a:rPr lang="en-US" sz="1800" b="1"/>
              <a:t>Automatic IP-to-Hostname Aliasing</a:t>
            </a:r>
            <a:endParaRPr lang="en-US" sz="1400" b="1"/>
          </a:p>
          <a:p>
            <a:r>
              <a:rPr lang="en-US" sz="1800" b="1"/>
              <a:t>Discretionary Aliasing</a:t>
            </a:r>
          </a:p>
          <a:p>
            <a:r>
              <a:rPr lang="en-US" sz="1800" b="1"/>
              <a:t>Groups</a:t>
            </a:r>
            <a:endParaRPr lang="en-US" sz="1400" b="1"/>
          </a:p>
          <a:p>
            <a:r>
              <a:rPr lang="en-US" sz="1800" b="1"/>
              <a:t>Portlets, Page, Portal</a:t>
            </a:r>
            <a:r>
              <a:rPr lang="en-US" sz="1800"/>
              <a:t> – Portlets can be displayed within a page, iconified to temporarily take up less screen real estate, maximized to populate a full browser window, or removed from a page altogether – using the toolbar within the portlet. Portlets and pages make up the portal.</a:t>
            </a:r>
            <a:endParaRPr lang="en-US" sz="1400"/>
          </a:p>
          <a:p>
            <a:r>
              <a:rPr lang="en-US" sz="1800" b="1"/>
              <a:t>Relative Date Picker</a:t>
            </a:r>
            <a:r>
              <a:rPr lang="en-US" sz="1800"/>
              <a:t> – For example: </a:t>
            </a:r>
            <a:br>
              <a:rPr lang="en-US" sz="1800"/>
            </a:br>
            <a:r>
              <a:rPr lang="en-US" sz="1800"/>
              <a:t>NOW –n MONTH (</a:t>
            </a:r>
            <a:r>
              <a:rPr lang="en-US" sz="1800" i="1"/>
              <a:t>no plurals allowed</a:t>
            </a:r>
            <a:r>
              <a:rPr lang="en-US" sz="1800"/>
              <a:t>)</a:t>
            </a:r>
            <a:endParaRPr lang="en-US" sz="1400"/>
          </a:p>
          <a:p>
            <a:r>
              <a:rPr lang="en-US" sz="1800" b="1"/>
              <a:t>Clone</a:t>
            </a:r>
            <a:r>
              <a:rPr lang="en-US" sz="1800"/>
              <a:t> – Start from existing definitions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403066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F87F8-A0A1-404F-83A5-9D5426A994E3}" type="slidenum">
              <a:rPr lang="en-US"/>
              <a:pPr/>
              <a:t>25</a:t>
            </a:fld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Aliases 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Alias Definition</a:t>
            </a:r>
          </a:p>
          <a:p>
            <a:r>
              <a:rPr lang="en-US"/>
              <a:t>Use Aliases in a report</a:t>
            </a:r>
          </a:p>
          <a:p>
            <a:r>
              <a:rPr lang="en-US"/>
              <a:t>Quick Aliases Definition</a:t>
            </a:r>
          </a:p>
          <a:p>
            <a:r>
              <a:rPr lang="en-US"/>
              <a:t>IP to Host Name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FE073-24A4-4DA5-A1FB-46D5F555E924}" type="slidenum">
              <a:rPr lang="en-US"/>
              <a:pPr/>
              <a:t>26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</a:t>
            </a:r>
            <a:r>
              <a:rPr lang="en-US" dirty="0" smtClean="0"/>
              <a:t>Definition from Alias Builder</a:t>
            </a:r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2099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447800"/>
            <a:ext cx="3989387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91000"/>
            <a:ext cx="383063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886200"/>
            <a:ext cx="35607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FE073-24A4-4DA5-A1FB-46D5F555E924}" type="slidenum">
              <a:rPr lang="en-US"/>
              <a:pPr/>
              <a:t>27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</a:t>
            </a:r>
            <a:r>
              <a:rPr lang="en-US" dirty="0" smtClean="0"/>
              <a:t>Quick Definition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829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971800"/>
            <a:ext cx="4068478" cy="3200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FFB83B-51BC-4C8D-A58F-BBC6C4899B35}" type="slidenum">
              <a:rPr lang="en-US"/>
              <a:pPr/>
              <a:t>28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Groups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438400"/>
          </a:xfrm>
        </p:spPr>
        <p:txBody>
          <a:bodyPr/>
          <a:lstStyle/>
          <a:p>
            <a:r>
              <a:rPr lang="en-US"/>
              <a:t>Create and modify groups</a:t>
            </a:r>
          </a:p>
          <a:p>
            <a:r>
              <a:rPr lang="en-US"/>
              <a:t>Use groups in a query conditions (is member of)</a:t>
            </a:r>
          </a:p>
          <a:p>
            <a:r>
              <a:rPr lang="en-US"/>
              <a:t>Use groups for grouping report data</a:t>
            </a:r>
          </a:p>
          <a:p>
            <a:r>
              <a:rPr lang="en-US"/>
              <a:t>Pre-defined Groups </a:t>
            </a:r>
          </a:p>
          <a:p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57705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962400"/>
            <a:ext cx="38004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AF20A-96DC-45D9-84AA-660287A71217}" type="slidenum">
              <a:rPr lang="en-US"/>
              <a:pPr/>
              <a:t>29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Members Definition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50" y="1538288"/>
            <a:ext cx="4100513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FDF3A-EEEE-46FF-B670-2F910BDC61A8}" type="slidenum">
              <a:rPr lang="en-US"/>
              <a:pPr/>
              <a:t>3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629400" cy="1143000"/>
          </a:xfrm>
        </p:spPr>
        <p:txBody>
          <a:bodyPr/>
          <a:lstStyle/>
          <a:p>
            <a:r>
              <a:rPr lang="en-US" dirty="0" smtClean="0"/>
              <a:t>Creating a Report</a:t>
            </a:r>
            <a:endParaRPr lang="en-US" dirty="0"/>
          </a:p>
        </p:txBody>
      </p:sp>
      <p:pic>
        <p:nvPicPr>
          <p:cNvPr id="7476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4611687" cy="41484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62400" y="990600"/>
            <a:ext cx="44843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	   2      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9812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Define a query</a:t>
            </a:r>
          </a:p>
          <a:p>
            <a:pPr marL="401638" indent="-401638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01638" indent="-401638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Create a report</a:t>
            </a:r>
          </a:p>
          <a:p>
            <a:pPr marL="401638" indent="-401638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01638" indent="-401638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Place report on page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D37F3-F618-484C-A33A-34E2EB32350D}" type="slidenum">
              <a:rPr lang="en-US"/>
              <a:pPr/>
              <a:t>30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Members </a:t>
            </a:r>
            <a:r>
              <a:rPr lang="en-US" dirty="0" smtClean="0"/>
              <a:t>from </a:t>
            </a:r>
            <a:r>
              <a:rPr lang="en-US" dirty="0"/>
              <a:t>LDAP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289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D37F3-F618-484C-A33A-34E2EB32350D}" type="slidenum">
              <a:rPr lang="en-US"/>
              <a:pPr/>
              <a:t>31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Members </a:t>
            </a:r>
            <a:r>
              <a:rPr lang="en-US" dirty="0" smtClean="0"/>
              <a:t>from Stored Procedures</a:t>
            </a:r>
            <a:endParaRPr lang="en-US" dirty="0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219200"/>
            <a:ext cx="4964000" cy="9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362200"/>
            <a:ext cx="3374500" cy="34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95400"/>
            <a:ext cx="4024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8007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D37F3-F618-484C-A33A-34E2EB32350D}" type="slidenum">
              <a:rPr lang="en-US"/>
              <a:pPr/>
              <a:t>32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Members </a:t>
            </a:r>
            <a:r>
              <a:rPr lang="en-US" dirty="0" smtClean="0"/>
              <a:t>from Query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82296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1C73C-1736-4340-9935-4ACEBE566ED9}" type="slidenum">
              <a:rPr lang="en-US"/>
              <a:pPr/>
              <a:t>33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Periods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71600"/>
            <a:ext cx="531177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38515-A4E8-473C-9C82-1BDFB1F6802E}" type="slidenum">
              <a:rPr lang="en-US"/>
              <a:pPr/>
              <a:t>34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Comments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3581400" y="16002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1"/>
                </a:solidFill>
              </a:rPr>
              <a:t>Add User Comments to most types of definitions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1"/>
                </a:solidFill>
              </a:rPr>
              <a:t>or to Audit Process results.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27583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1676400" y="1295400"/>
            <a:ext cx="457200" cy="533400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81200"/>
            <a:ext cx="30194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419600"/>
            <a:ext cx="50101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362200"/>
            <a:ext cx="4989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6C60D2-67C7-4D2F-91F5-AA45179150B5}" type="slidenum">
              <a:rPr lang="en-US"/>
              <a:pPr/>
              <a:t>35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Query Definition</a:t>
            </a:r>
          </a:p>
          <a:p>
            <a:pPr lvl="1"/>
            <a:r>
              <a:rPr lang="en-US" dirty="0"/>
              <a:t>Drag and Drop builder</a:t>
            </a:r>
          </a:p>
          <a:p>
            <a:r>
              <a:rPr lang="en-US" dirty="0"/>
              <a:t> Use the Query</a:t>
            </a:r>
          </a:p>
          <a:p>
            <a:pPr lvl="1"/>
            <a:r>
              <a:rPr lang="en-US" dirty="0"/>
              <a:t> Reports</a:t>
            </a:r>
          </a:p>
          <a:p>
            <a:pPr lvl="1"/>
            <a:r>
              <a:rPr lang="en-US" dirty="0"/>
              <a:t> Alerts</a:t>
            </a:r>
          </a:p>
          <a:p>
            <a:r>
              <a:rPr lang="en-US" dirty="0"/>
              <a:t> Customized Reports</a:t>
            </a:r>
          </a:p>
          <a:p>
            <a:pPr lvl="1"/>
            <a:r>
              <a:rPr lang="en-US" dirty="0"/>
              <a:t> Parameters</a:t>
            </a:r>
          </a:p>
          <a:p>
            <a:pPr lvl="1"/>
            <a:r>
              <a:rPr lang="en-US" dirty="0"/>
              <a:t> Look and Feel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C0DF9-0F6F-48B8-A816-5FED2899B046}" type="slidenum">
              <a:rPr lang="en-US"/>
              <a:pPr/>
              <a:t>4</a:t>
            </a:fld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Query Domains</a:t>
            </a:r>
            <a:endParaRPr lang="en-GB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Access: </a:t>
            </a:r>
            <a:r>
              <a:rPr lang="en-US" sz="1600" dirty="0" smtClean="0"/>
              <a:t>All of the client/server, session, and SQL requests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Alerts: </a:t>
            </a:r>
            <a:r>
              <a:rPr lang="en-US" sz="1600" dirty="0" smtClean="0"/>
              <a:t>All alerts generated and sent by Guardium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Audit Process: </a:t>
            </a:r>
            <a:r>
              <a:rPr lang="en-US" sz="1600" dirty="0" smtClean="0"/>
              <a:t>The execution of audit processes and the distribution of results 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Auto-discovery</a:t>
            </a:r>
            <a:r>
              <a:rPr lang="en-US" sz="1600" dirty="0" smtClean="0"/>
              <a:t>:  Database auto-discovery activity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Comment: </a:t>
            </a:r>
            <a:r>
              <a:rPr lang="en-US" sz="1600" dirty="0" smtClean="0"/>
              <a:t>User defined comments for various Guardium components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Custom: </a:t>
            </a:r>
            <a:r>
              <a:rPr lang="en-US" sz="1600" dirty="0" smtClean="0"/>
              <a:t>User defined domains can define tables uploaded to Guardium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Exceptions: </a:t>
            </a:r>
            <a:r>
              <a:rPr lang="en-US" sz="1600" dirty="0" smtClean="0"/>
              <a:t>All of the exceptions and exception-related data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Group: </a:t>
            </a:r>
            <a:r>
              <a:rPr lang="en-US" sz="1600" dirty="0" smtClean="0"/>
              <a:t>Membership in Guardium groups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Installed Policy</a:t>
            </a:r>
            <a:r>
              <a:rPr lang="en-US" sz="1600" dirty="0" smtClean="0"/>
              <a:t>: Describes policy rules and general parameters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Policy Violations: </a:t>
            </a:r>
            <a:r>
              <a:rPr lang="en-US" sz="1600" dirty="0" smtClean="0"/>
              <a:t>All policy violation data, for all violations of the policy detected by the Guardium inspection engines.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Rogue Connections: </a:t>
            </a:r>
            <a:r>
              <a:rPr lang="en-US" sz="1600" dirty="0" smtClean="0"/>
              <a:t>(Unix non-K-Tap only) Local database server processes that have circumvented S-TAP to connect to the database via shared memory, named pipes, or other non-standard means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C0DF9-0F6F-48B8-A816-5FED2899B046}" type="slidenum">
              <a:rPr lang="en-US"/>
              <a:pPr/>
              <a:t>5</a:t>
            </a:fld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Administrator Query </a:t>
            </a:r>
            <a:r>
              <a:rPr lang="en-GB" dirty="0"/>
              <a:t>Domains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426720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sz="1600" dirty="0" smtClean="0"/>
              <a:t>By default, these domains are available to </a:t>
            </a:r>
            <a:r>
              <a:rPr lang="en-US" sz="1600" i="1" dirty="0" smtClean="0"/>
              <a:t>admin</a:t>
            </a:r>
            <a:r>
              <a:rPr lang="en-US" sz="1600" dirty="0" smtClean="0"/>
              <a:t> role users only.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Aggregation/Archive: </a:t>
            </a:r>
            <a:r>
              <a:rPr lang="en-US" sz="1600" dirty="0" smtClean="0"/>
              <a:t>Aggregation and archiving activity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Application: </a:t>
            </a:r>
            <a:r>
              <a:rPr lang="en-US" sz="1600" dirty="0" smtClean="0"/>
              <a:t>Connection and session data for non-Guardium applications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Flat Log</a:t>
            </a:r>
            <a:r>
              <a:rPr lang="en-US" sz="1600" dirty="0" smtClean="0"/>
              <a:t>: Flat log processing activity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Guardium Activity: </a:t>
            </a:r>
            <a:r>
              <a:rPr lang="en-US" sz="1600" dirty="0" smtClean="0"/>
              <a:t>Details of all modifications to any Guardium entity, such as a report or query definition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Guardium Logins: </a:t>
            </a:r>
            <a:r>
              <a:rPr lang="en-US" sz="1600" dirty="0" smtClean="0"/>
              <a:t>All Guardium user login and logout information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Security Assessment Result</a:t>
            </a:r>
            <a:r>
              <a:rPr lang="en-US" sz="1600" dirty="0" smtClean="0"/>
              <a:t>: Results of vulnerability assessment processes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Sniffer Buffer</a:t>
            </a:r>
            <a:r>
              <a:rPr lang="en-US" sz="1600" dirty="0" smtClean="0"/>
              <a:t>: Inspection engine statistics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User/Role/Application</a:t>
            </a:r>
            <a:r>
              <a:rPr lang="en-US" sz="1600" dirty="0" smtClean="0"/>
              <a:t>: Who has access to which Guardium applications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Value Change</a:t>
            </a:r>
            <a:r>
              <a:rPr lang="en-US" sz="1600" dirty="0" smtClean="0"/>
              <a:t>: Changes tracked by trigger-based change tracking application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C0DF9-0F6F-48B8-A816-5FED2899B046}" type="slidenum">
              <a:rPr lang="en-US"/>
              <a:pPr/>
              <a:t>6</a:t>
            </a:fld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Optional Product Query </a:t>
            </a:r>
            <a:r>
              <a:rPr lang="en-GB" dirty="0"/>
              <a:t>Domains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42672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US" sz="1800" dirty="0"/>
              <a:t>These domains are available only with the associated optional products.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1800" b="1" dirty="0" smtClean="0"/>
              <a:t>Change </a:t>
            </a:r>
            <a:r>
              <a:rPr lang="en-US" sz="1800" b="1" dirty="0"/>
              <a:t>Audit System (Optional Product)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800" dirty="0"/>
              <a:t>CAS Changes – All changes detected by CAS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800" dirty="0"/>
              <a:t>CAS Config – CAS instance configurations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800" dirty="0"/>
              <a:t>CAS Host History – Changes to agents on hosts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800" dirty="0"/>
              <a:t>CAS Templates – Contents of templates</a:t>
            </a:r>
          </a:p>
          <a:p>
            <a:pPr marL="225425" indent="-225425">
              <a:defRPr/>
            </a:pPr>
            <a:endParaRPr lang="en-US" sz="1800" b="1" dirty="0"/>
          </a:p>
          <a:p>
            <a:pPr marL="225425" indent="-225425">
              <a:buNone/>
              <a:defRPr/>
            </a:pPr>
            <a:r>
              <a:rPr lang="en-US" sz="1800" b="1" dirty="0"/>
              <a:t>Classifier (Optional Product)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800" dirty="0"/>
              <a:t>Classifier Results – Process executions and results</a:t>
            </a:r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B8704-CD0B-4B00-A493-D07643D50380}" type="slidenum">
              <a:rPr lang="en-US"/>
              <a:pPr/>
              <a:t>7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GB" dirty="0"/>
              <a:t>What’s in a domain?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5334000" cy="457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sz="2000" dirty="0"/>
              <a:t>Entities…                     containing attributes</a:t>
            </a:r>
          </a:p>
        </p:txBody>
      </p:sp>
      <p:pic>
        <p:nvPicPr>
          <p:cNvPr id="13927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2205000" cy="379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39279" name="Picture 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1905000"/>
            <a:ext cx="2142000" cy="388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EF61-1FDE-4B2E-A3C6-3046B8054B06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find entity and attribute definitions…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2438400" cy="3886200"/>
          </a:xfrm>
        </p:spPr>
        <p:txBody>
          <a:bodyPr/>
          <a:lstStyle/>
          <a:p>
            <a:pPr marL="231775" indent="-231775">
              <a:buFontTx/>
              <a:buAutoNum type="arabicPeriod"/>
            </a:pPr>
            <a:r>
              <a:rPr lang="en-GB" sz="1600" dirty="0"/>
              <a:t>Click the </a:t>
            </a:r>
            <a:r>
              <a:rPr lang="en-GB" sz="1600" dirty="0" smtClean="0"/>
              <a:t>help </a:t>
            </a:r>
            <a:br>
              <a:rPr lang="en-GB" sz="1600" dirty="0" smtClean="0"/>
            </a:br>
            <a:r>
              <a:rPr lang="en-GB" sz="1600" dirty="0" smtClean="0"/>
              <a:t>button</a:t>
            </a:r>
            <a:r>
              <a:rPr lang="en-GB" sz="1600" dirty="0"/>
              <a:t>.</a:t>
            </a:r>
          </a:p>
          <a:p>
            <a:pPr marL="231775" indent="-231775">
              <a:buFontTx/>
              <a:buAutoNum type="arabicPeriod"/>
            </a:pPr>
            <a:r>
              <a:rPr lang="en-GB" sz="1600" dirty="0" smtClean="0"/>
              <a:t>Navigate to the Entities and Attributes topic.</a:t>
            </a:r>
          </a:p>
          <a:p>
            <a:pPr marL="231775" indent="-231775">
              <a:buFontTx/>
              <a:buAutoNum type="arabicPeriod"/>
            </a:pPr>
            <a:r>
              <a:rPr lang="en-GB" sz="1600" dirty="0" smtClean="0"/>
              <a:t>Select an entity.</a:t>
            </a:r>
            <a:endParaRPr lang="en-GB" sz="1600" dirty="0"/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95400"/>
            <a:ext cx="447675" cy="542925"/>
          </a:xfrm>
          <a:prstGeom prst="rect">
            <a:avLst/>
          </a:prstGeom>
          <a:noFill/>
        </p:spPr>
      </p:pic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143000"/>
            <a:ext cx="587057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725BC-1FEB-4D26-976A-791C62CCA8B1}" type="slidenum">
              <a:rPr lang="en-US"/>
              <a:pPr/>
              <a:t>9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2775" cy="1146175"/>
          </a:xfrm>
          <a:noFill/>
          <a:ln/>
        </p:spPr>
        <p:txBody>
          <a:bodyPr lIns="90000" tIns="46800" rIns="90000" bIns="4680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Data Access Domain Entities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73152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Client/Server</a:t>
            </a:r>
            <a:r>
              <a:rPr lang="en-US" sz="1600" dirty="0">
                <a:solidFill>
                  <a:schemeClr val="tx1"/>
                </a:solidFill>
              </a:rPr>
              <a:t>: Client and database server connection info (IPs, OS, etc.)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Session</a:t>
            </a:r>
            <a:r>
              <a:rPr lang="en-US" sz="1600" dirty="0">
                <a:solidFill>
                  <a:schemeClr val="tx1"/>
                </a:solidFill>
              </a:rPr>
              <a:t>: Database name, session start and end times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Application Events</a:t>
            </a:r>
            <a:r>
              <a:rPr lang="en-US" sz="1600" dirty="0">
                <a:solidFill>
                  <a:schemeClr val="tx1"/>
                </a:solidFill>
              </a:rPr>
              <a:t>: Events from the </a:t>
            </a:r>
            <a:r>
              <a:rPr lang="en-US" sz="1600" dirty="0" smtClean="0">
                <a:solidFill>
                  <a:schemeClr val="tx1"/>
                </a:solidFill>
              </a:rPr>
              <a:t>Guardium </a:t>
            </a:r>
            <a:r>
              <a:rPr lang="en-US" sz="1600" dirty="0">
                <a:solidFill>
                  <a:schemeClr val="tx1"/>
                </a:solidFill>
              </a:rPr>
              <a:t>API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Full SQL Values</a:t>
            </a:r>
            <a:r>
              <a:rPr lang="en-US" sz="1600" dirty="0">
                <a:solidFill>
                  <a:schemeClr val="tx1"/>
                </a:solidFill>
              </a:rPr>
              <a:t>: Values logged separately for faster search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Full SQL</a:t>
            </a:r>
            <a:r>
              <a:rPr lang="en-US" sz="1600" dirty="0">
                <a:solidFill>
                  <a:schemeClr val="tx1"/>
                </a:solidFill>
              </a:rPr>
              <a:t>: The full SQL string (with values)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SQL</a:t>
            </a:r>
            <a:r>
              <a:rPr lang="en-US" sz="1600" dirty="0">
                <a:solidFill>
                  <a:schemeClr val="tx1"/>
                </a:solidFill>
              </a:rPr>
              <a:t>: The SQL request (no values)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Access Period</a:t>
            </a:r>
            <a:r>
              <a:rPr lang="en-US" sz="1600" dirty="0">
                <a:solidFill>
                  <a:schemeClr val="tx1"/>
                </a:solidFill>
              </a:rPr>
              <a:t>: When – Logging granularity 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Command</a:t>
            </a:r>
            <a:r>
              <a:rPr lang="en-US" sz="1600" dirty="0">
                <a:solidFill>
                  <a:schemeClr val="tx1"/>
                </a:solidFill>
              </a:rPr>
              <a:t>: SQL command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Object</a:t>
            </a:r>
            <a:r>
              <a:rPr lang="en-US" sz="1600" dirty="0">
                <a:solidFill>
                  <a:schemeClr val="tx1"/>
                </a:solidFill>
              </a:rPr>
              <a:t>: SQL object 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Object-Command</a:t>
            </a:r>
            <a:r>
              <a:rPr lang="en-US" sz="1600" dirty="0">
                <a:solidFill>
                  <a:schemeClr val="tx1"/>
                </a:solidFill>
              </a:rPr>
              <a:t>: Command detected in object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Field</a:t>
            </a:r>
            <a:r>
              <a:rPr lang="en-US" sz="1600" dirty="0" smtClean="0">
                <a:solidFill>
                  <a:schemeClr val="tx1"/>
                </a:solidFill>
              </a:rPr>
              <a:t>: Field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Field </a:t>
            </a:r>
            <a:r>
              <a:rPr lang="en-US" sz="1600" b="1" dirty="0">
                <a:solidFill>
                  <a:schemeClr val="tx1"/>
                </a:solidFill>
              </a:rPr>
              <a:t>SQL Value</a:t>
            </a:r>
            <a:r>
              <a:rPr lang="en-US" sz="1600" dirty="0">
                <a:solidFill>
                  <a:schemeClr val="tx1"/>
                </a:solidFill>
              </a:rPr>
              <a:t>: Field value logged separately for faster search</a:t>
            </a:r>
          </a:p>
          <a:p>
            <a:pPr marL="346075" indent="-346075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Object-Field</a:t>
            </a:r>
            <a:r>
              <a:rPr lang="en-US" sz="1600" dirty="0">
                <a:solidFill>
                  <a:schemeClr val="tx1"/>
                </a:solidFill>
              </a:rPr>
              <a:t>: Field detected in object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ardium pp temp">
  <a:themeElements>
    <a:clrScheme name="Guardium pp temp 1">
      <a:dk1>
        <a:srgbClr val="000000"/>
      </a:dk1>
      <a:lt1>
        <a:srgbClr val="FFFFFF"/>
      </a:lt1>
      <a:dk2>
        <a:srgbClr val="DB0029"/>
      </a:dk2>
      <a:lt2>
        <a:srgbClr val="808080"/>
      </a:lt2>
      <a:accent1>
        <a:srgbClr val="C5CB9A"/>
      </a:accent1>
      <a:accent2>
        <a:srgbClr val="A6B05E"/>
      </a:accent2>
      <a:accent3>
        <a:srgbClr val="FFFFFF"/>
      </a:accent3>
      <a:accent4>
        <a:srgbClr val="000000"/>
      </a:accent4>
      <a:accent5>
        <a:srgbClr val="DFE2CA"/>
      </a:accent5>
      <a:accent6>
        <a:srgbClr val="969F54"/>
      </a:accent6>
      <a:hlink>
        <a:srgbClr val="7EABA4"/>
      </a:hlink>
      <a:folHlink>
        <a:srgbClr val="B9C9B7"/>
      </a:folHlink>
    </a:clrScheme>
    <a:fontScheme name="Guardium pp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uardium pp temp 1">
        <a:dk1>
          <a:srgbClr val="000000"/>
        </a:dk1>
        <a:lt1>
          <a:srgbClr val="FFFFFF"/>
        </a:lt1>
        <a:dk2>
          <a:srgbClr val="DB0029"/>
        </a:dk2>
        <a:lt2>
          <a:srgbClr val="808080"/>
        </a:lt2>
        <a:accent1>
          <a:srgbClr val="C5CB9A"/>
        </a:accent1>
        <a:accent2>
          <a:srgbClr val="A6B05E"/>
        </a:accent2>
        <a:accent3>
          <a:srgbClr val="FFFFFF"/>
        </a:accent3>
        <a:accent4>
          <a:srgbClr val="000000"/>
        </a:accent4>
        <a:accent5>
          <a:srgbClr val="DFE2CA"/>
        </a:accent5>
        <a:accent6>
          <a:srgbClr val="969F54"/>
        </a:accent6>
        <a:hlink>
          <a:srgbClr val="7EABA4"/>
        </a:hlink>
        <a:folHlink>
          <a:srgbClr val="B9C9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ardium pp temp 2">
        <a:dk1>
          <a:srgbClr val="000000"/>
        </a:dk1>
        <a:lt1>
          <a:srgbClr val="FFFFFF"/>
        </a:lt1>
        <a:dk2>
          <a:srgbClr val="DB0029"/>
        </a:dk2>
        <a:lt2>
          <a:srgbClr val="808080"/>
        </a:lt2>
        <a:accent1>
          <a:srgbClr val="00186C"/>
        </a:accent1>
        <a:accent2>
          <a:srgbClr val="5A7684"/>
        </a:accent2>
        <a:accent3>
          <a:srgbClr val="FFFFFF"/>
        </a:accent3>
        <a:accent4>
          <a:srgbClr val="000000"/>
        </a:accent4>
        <a:accent5>
          <a:srgbClr val="AAABBA"/>
        </a:accent5>
        <a:accent6>
          <a:srgbClr val="516A77"/>
        </a:accent6>
        <a:hlink>
          <a:srgbClr val="83332D"/>
        </a:hlink>
        <a:folHlink>
          <a:srgbClr val="B774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Guardium pp temp</Template>
  <TotalTime>1359</TotalTime>
  <Words>1069</Words>
  <Application>Microsoft Office PowerPoint</Application>
  <PresentationFormat>On-screen Show (4:3)</PresentationFormat>
  <Paragraphs>258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Guardium pp temp</vt:lpstr>
      <vt:lpstr>Microsoft Graph Chart</vt:lpstr>
      <vt:lpstr>Custom Reporting</vt:lpstr>
      <vt:lpstr> Custom Reporting Topics</vt:lpstr>
      <vt:lpstr>Creating a Report</vt:lpstr>
      <vt:lpstr>Standard Query Domains</vt:lpstr>
      <vt:lpstr>Administrator Query Domains</vt:lpstr>
      <vt:lpstr>Optional Product Query Domains</vt:lpstr>
      <vt:lpstr>What’s in a domain?</vt:lpstr>
      <vt:lpstr>To find entity and attribute definitions…</vt:lpstr>
      <vt:lpstr>Data Access Domain Entities</vt:lpstr>
      <vt:lpstr>Data Access Domain Entity Hierarchy</vt:lpstr>
      <vt:lpstr>The Main Entity Determines…</vt:lpstr>
      <vt:lpstr> Begin a Query Definition</vt:lpstr>
      <vt:lpstr> Name the Query  and Select the Main Entity</vt:lpstr>
      <vt:lpstr>Query Definition Panel</vt:lpstr>
      <vt:lpstr>Identify Fields to Be Listed</vt:lpstr>
      <vt:lpstr>Add a Query Condition</vt:lpstr>
      <vt:lpstr>Generate the Report</vt:lpstr>
      <vt:lpstr>The Results</vt:lpstr>
      <vt:lpstr> Guardium Reports</vt:lpstr>
      <vt:lpstr>Tabular Report Results</vt:lpstr>
      <vt:lpstr>Graphical Report Results</vt:lpstr>
      <vt:lpstr>Displaying Tree Maps</vt:lpstr>
      <vt:lpstr>Define A Report</vt:lpstr>
      <vt:lpstr>Additional Components</vt:lpstr>
      <vt:lpstr>Aliases </vt:lpstr>
      <vt:lpstr>Alias Definition from Alias Builder</vt:lpstr>
      <vt:lpstr>Alias Quick Definition</vt:lpstr>
      <vt:lpstr>Groups</vt:lpstr>
      <vt:lpstr>Group Members Definition</vt:lpstr>
      <vt:lpstr>Group Members from LDAP</vt:lpstr>
      <vt:lpstr>Group Members from Stored Procedures</vt:lpstr>
      <vt:lpstr>Group Members from Query</vt:lpstr>
      <vt:lpstr>Time Periods</vt:lpstr>
      <vt:lpstr>User Comments</vt:lpstr>
      <vt:lpstr>Summary</vt:lpstr>
    </vt:vector>
  </TitlesOfParts>
  <Company>Guardium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Guardium overview</dc:title>
  <dc:creator>Themis Papageorge </dc:creator>
  <cp:lastModifiedBy>bsteele</cp:lastModifiedBy>
  <cp:revision>79</cp:revision>
  <dcterms:created xsi:type="dcterms:W3CDTF">2005-02-09T19:56:49Z</dcterms:created>
  <dcterms:modified xsi:type="dcterms:W3CDTF">2008-07-12T18:50:19Z</dcterms:modified>
</cp:coreProperties>
</file>